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258" r:id="rId4"/>
    <p:sldId id="257" r:id="rId5"/>
    <p:sldId id="282" r:id="rId6"/>
    <p:sldId id="283" r:id="rId7"/>
    <p:sldId id="284" r:id="rId8"/>
    <p:sldId id="286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2" autoAdjust="0"/>
  </p:normalViewPr>
  <p:slideViewPr>
    <p:cSldViewPr>
      <p:cViewPr>
        <p:scale>
          <a:sx n="112" d="100"/>
          <a:sy n="112" d="100"/>
        </p:scale>
        <p:origin x="3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4C0B-ECFD-46F1-8E18-952049A81E53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46DDF-3359-4674-8652-B91875BB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46DDF-3359-4674-8652-B91875BB263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zta.ru/" TargetMode="External"/><Relationship Id="rId5" Type="http://schemas.openxmlformats.org/officeDocument/2006/relationships/hyperlink" Target="mailto:opp@kzta.ru" TargetMode="External"/><Relationship Id="rId4" Type="http://schemas.openxmlformats.org/officeDocument/2006/relationships/hyperlink" Target="mailto:info@kzt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kzta.ru/" TargetMode="External"/><Relationship Id="rId4" Type="http://schemas.openxmlformats.org/officeDocument/2006/relationships/hyperlink" Target="mailto:marketing@kzt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115616" y="188640"/>
            <a:ext cx="7704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ОТКРЫТОЕ АКЦИОНЕРНОЕ ОБЩЕСТВО</a:t>
            </a:r>
          </a:p>
          <a:p>
            <a:pPr algn="ctr">
              <a:lnSpc>
                <a:spcPct val="95000"/>
              </a:lnSpc>
              <a:spcBef>
                <a:spcPct val="5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«КАЛУЖСКИЙ ЗАВОД ТЕЛЕГРАФНОЙ АППАРАТУРЫ»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906" y="1556792"/>
            <a:ext cx="59128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248002, РФ, г. Калуга, ул. Салтыкова-Щедрина, 141</a:t>
            </a:r>
          </a:p>
          <a:p>
            <a:pPr algn="ctr"/>
            <a:r>
              <a:rPr lang="ru-RU" dirty="0" smtClean="0"/>
              <a:t>Тел. (4842) 73-29-60, 56-23-32</a:t>
            </a:r>
          </a:p>
          <a:p>
            <a:pPr algn="ctr"/>
            <a:r>
              <a:rPr lang="ru-RU" dirty="0" smtClean="0"/>
              <a:t>Факс: (4842) 73-17-13</a:t>
            </a:r>
          </a:p>
          <a:p>
            <a:pPr algn="ctr"/>
            <a:r>
              <a:rPr lang="en-US" dirty="0" smtClean="0"/>
              <a:t>E-mail:  </a:t>
            </a:r>
            <a:r>
              <a:rPr lang="en-US" dirty="0" smtClean="0">
                <a:hlinkClick r:id="rId4"/>
              </a:rPr>
              <a:t>info@kzta.ru</a:t>
            </a:r>
            <a:r>
              <a:rPr lang="ru-RU" dirty="0" smtClean="0"/>
              <a:t>,  </a:t>
            </a:r>
            <a:r>
              <a:rPr lang="en-US" dirty="0" smtClean="0">
                <a:hlinkClick r:id="rId5"/>
              </a:rPr>
              <a:t>opp@kzta.ru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hlinkClick r:id="rId6"/>
              </a:rPr>
              <a:t>www.kzta.ru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ru-RU" b="1" dirty="0" smtClean="0"/>
              <a:t>Генеральный директор – </a:t>
            </a:r>
            <a:r>
              <a:rPr lang="ru-RU" b="1" dirty="0" err="1" smtClean="0"/>
              <a:t>Бухтияров</a:t>
            </a:r>
            <a:r>
              <a:rPr lang="ru-RU" b="1" dirty="0" smtClean="0"/>
              <a:t> Леонид Тимофеевич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187450" y="-171399"/>
            <a:ext cx="7704138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ru-RU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ru-RU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ОТКРЫТОЕ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АКЦИОНЕРНОЕ ОБЩЕСТВО</a:t>
            </a:r>
          </a:p>
          <a:p>
            <a:pPr algn="ctr">
              <a:lnSpc>
                <a:spcPct val="95000"/>
              </a:lnSpc>
              <a:spcBef>
                <a:spcPct val="5000"/>
              </a:spcBef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«КАЛУЖСКИЙ ЗАВОД ТЕЛЕГРАФНОЙ АППАРАТУРЫ»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268761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ru-RU" sz="1600" dirty="0" smtClean="0"/>
              <a:t>Открытое акционерное общество «Калужский </a:t>
            </a:r>
            <a:r>
              <a:rPr lang="ru-RU" sz="1600" dirty="0" smtClean="0"/>
              <a:t>завод телеграфной аппаратуры» </a:t>
            </a:r>
            <a:r>
              <a:rPr lang="ru-RU" sz="1600" dirty="0" smtClean="0"/>
              <a:t>(ОАО «КЗТА») </a:t>
            </a:r>
            <a:r>
              <a:rPr lang="ru-RU" sz="1600" dirty="0" smtClean="0"/>
              <a:t>– одно из современных развивающихся </a:t>
            </a:r>
            <a:r>
              <a:rPr lang="ru-RU" sz="1600" dirty="0" smtClean="0"/>
              <a:t>предприятий </a:t>
            </a:r>
            <a:r>
              <a:rPr lang="ru-RU" sz="1600" dirty="0" smtClean="0"/>
              <a:t>с высокими техническими и технологическими возможностями, с индексом производства от 60 тыс. до 1,5 млн. изделий в год. 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indent="273050" algn="just"/>
            <a:r>
              <a:rPr lang="ru-RU" sz="1600" dirty="0" smtClean="0"/>
              <a:t>ОАО «КЗТА» входит в состав Холдинговой компании ОАО «Концерн «Орион» Государственной корпорации «</a:t>
            </a:r>
            <a:r>
              <a:rPr lang="ru-RU" sz="1600" dirty="0" err="1" smtClean="0"/>
              <a:t>Ростехнологии</a:t>
            </a:r>
            <a:r>
              <a:rPr lang="ru-RU" sz="1600" dirty="0" smtClean="0"/>
              <a:t>».</a:t>
            </a:r>
          </a:p>
          <a:p>
            <a:pPr indent="273050" algn="just"/>
            <a:endParaRPr lang="ru-RU" sz="1600" dirty="0" smtClean="0"/>
          </a:p>
          <a:p>
            <a:pPr indent="273050" algn="just"/>
            <a:r>
              <a:rPr lang="ru-RU" sz="1600" dirty="0" smtClean="0"/>
              <a:t>Держателем полного пакета акций ОАО «КЗТА» является ГК «</a:t>
            </a:r>
            <a:r>
              <a:rPr lang="ru-RU" sz="1600" dirty="0" err="1" smtClean="0"/>
              <a:t>Ростехнологии</a:t>
            </a:r>
            <a:r>
              <a:rPr lang="ru-RU" sz="1600" dirty="0" smtClean="0"/>
              <a:t>».</a:t>
            </a:r>
          </a:p>
          <a:p>
            <a:pPr indent="273050" algn="just"/>
            <a:endParaRPr lang="ru-RU" sz="1600" dirty="0" smtClean="0"/>
          </a:p>
          <a:p>
            <a:pPr indent="273050" algn="just"/>
            <a:r>
              <a:rPr lang="ru-RU" sz="1600" dirty="0" smtClean="0"/>
              <a:t>Организация не имеет филиалов.</a:t>
            </a:r>
          </a:p>
          <a:p>
            <a:pPr indent="273050" algn="just"/>
            <a:endParaRPr lang="ru-RU" sz="1600" dirty="0" smtClean="0"/>
          </a:p>
          <a:p>
            <a:pPr indent="273050" algn="just"/>
            <a:r>
              <a:rPr lang="ru-RU" sz="1600" dirty="0" smtClean="0"/>
              <a:t>Численность сотрудников – 1800 чел.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560201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ru-RU" sz="1600" dirty="0" smtClean="0"/>
              <a:t>Общая площадь, занимаемая предприятием - 14,1  га со строениями  для производственных, складских и офисных помещений с возможностью нового строительства, общая площадь застройки - 6,9 га.</a:t>
            </a:r>
            <a:endParaRPr lang="ru-RU" sz="1600" dirty="0"/>
          </a:p>
        </p:txBody>
      </p:sp>
      <p:pic>
        <p:nvPicPr>
          <p:cNvPr id="19" name="Picture 12" descr="Изображение 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3023891" cy="403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Логотип  Орион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988840"/>
            <a:ext cx="1268617" cy="288032"/>
          </a:xfrm>
          <a:prstGeom prst="rect">
            <a:avLst/>
          </a:prstGeom>
        </p:spPr>
      </p:pic>
      <p:pic>
        <p:nvPicPr>
          <p:cNvPr id="66562" name="Picture 2" descr="http://www.rostechnologii.ru/image/rt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4114"/>
            <a:ext cx="1259632" cy="30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483768" y="476672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Технологические возможности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31640" y="1268760"/>
            <a:ext cx="46805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ОАО «КЗТА» обладает всеми необходимыми видами производств, новейшими технологиями и современным высокопроизводительным оборудованием, позволяющим осуществлять серийное производство изделий электронного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электромеханического профиля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. </a:t>
            </a:r>
          </a:p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</a:endParaRPr>
          </a:p>
          <a:p>
            <a:pPr marR="0" lvl="0" indent="2714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Основными видами производств являются: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1463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механо-заготовительное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производство;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1463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штамповочное производство;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1463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литейное производство;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1463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сборочно-монтажное производство (в т.ч. монтаж поверхностно-монтируемых радиоэлементов);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1463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гальваническое и лакокрасочное производство с порошковым покрытием;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1463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лазерная резка металла и формовка необходимых деталей на высокопроизводительном прессовом оборудовании с ЧПУ;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71463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инжекционное литье силиконовых резин.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31" descr="Рисунок2"/>
          <p:cNvPicPr>
            <a:picLocks noChangeAspect="1" noChangeArrowheads="1"/>
          </p:cNvPicPr>
          <p:nvPr/>
        </p:nvPicPr>
        <p:blipFill>
          <a:blip r:embed="rId5" cstate="print"/>
          <a:srcRect l="1711" r="2121"/>
          <a:stretch>
            <a:fillRect/>
          </a:stretch>
        </p:blipFill>
        <p:spPr bwMode="auto">
          <a:xfrm>
            <a:off x="6300192" y="1700808"/>
            <a:ext cx="256682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2" descr="MAZAK"/>
          <p:cNvPicPr>
            <a:picLocks noChangeAspect="1" noChangeArrowheads="1"/>
          </p:cNvPicPr>
          <p:nvPr/>
        </p:nvPicPr>
        <p:blipFill>
          <a:blip r:embed="rId6" cstate="print"/>
          <a:srcRect b="5479"/>
          <a:stretch>
            <a:fillRect/>
          </a:stretch>
        </p:blipFill>
        <p:spPr bwMode="auto">
          <a:xfrm>
            <a:off x="6300192" y="3933056"/>
            <a:ext cx="2529877" cy="187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483768" y="476672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Технологические возможности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03648" y="1484784"/>
            <a:ext cx="46805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Машинный парк предприятия представлен следующими видами оборудования: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автоматическая линия нанесения поверхностно-монтируемых элементов для изготовления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субблоков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, позволяющая устанавливать элементы с шагом 0,2 мм. и  производительностью  9 500   элементов в час,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установки отмывки флюса и линия селективной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влагозащиты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фирмы «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Dina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»,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автомат оптической инжекции,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инжекционный пресс для изготовления резиновых и силиконовых деталей (клавиатуры), в том числе и с многоцветными полями,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парк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термопластавтоматов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с различным объемом впрыска (от 60 до 4000 см</a:t>
            </a:r>
            <a:r>
              <a:rPr kumimoji="0" lang="ru-RU" sz="13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3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) для изготовления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корпусных деталей,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современные фрезерные и токарные обрабатывающие центра для изготовления конструктивных деталей и крепежа (в т.ч. обрабатывающие центры «SMV850», «MCV500», «MINI MILL 560», «VM-40» фирмы «MАURGAN и FEELER», прецизионные шлифовальные станки с ЧПУ «ULTRAMAT EAZY CNC» фирмы «GONES&amp;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Shipman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» (Англия) , токарные станки с ЧПУ «EAGLE-100» фирмы «DU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G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ARD», токарные продольные автоматы с ЧПУ 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Jinn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Fa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» для изготовления различных деталей тел вращения с функциями фрезерования,  радиального сверления и т.п.),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3490" name="Picture 2" descr="P1030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3059832" cy="22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P1030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77072"/>
            <a:ext cx="2918054" cy="219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331640" y="1628800"/>
            <a:ext cx="4464496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пяти-осевые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обрабатывающие центра с ЧПУ фирмы 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Mazak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» для изготовления сложных видов оснастки (рабочие части пресс-форм, штампов и т.п.),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оборудование, обеспечивающее  массовое производство литых корпусов из алюминиевых сплавов и пластмассы, в. т.ч. универсальный штамповочный автомат фирмы «BIHLER» RM-40 для производства различных видов контактов (производительность до 400 деталей в минуту),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- высокоскоростной и высокоточный СО2  лазерный станок серии  «SUPER TURBO-X MARK2» фирмы «MАZAK» (Япония), обеспечивающий качественную резку металлического стального  листа толщиной   до  10 мм.,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механические и гидравлические прессы чистовой вырубки тройного действия с размером стола до 800х800 мм., гидравлический вертикально-гибочный пресс DURMA CNC HAP 2580.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Общая численность машинного парка предприятия составляет: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2005 единиц технологического оборудования,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3329  единиц производственного оборудования.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2466" name="Picture 2" descr="P1030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3024336" cy="227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Picture 3" descr="P10304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33055"/>
            <a:ext cx="3024336" cy="227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483768" y="476672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Технологические возможности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022600" y="404664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Выпускаемая продукция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32" name="Рисунок 31" descr="КТСО П-166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01" b="4851"/>
          <a:stretch>
            <a:fillRect/>
          </a:stretch>
        </p:blipFill>
        <p:spPr>
          <a:xfrm>
            <a:off x="6460881" y="1916832"/>
            <a:ext cx="679888" cy="16561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40" y="1340768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аппаратура связи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/>
              <a:t>для создания автоматизированных систем централизованного оповещения как федерального, так и местного уровня;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торгово-кассовое оборудование </a:t>
            </a:r>
            <a:r>
              <a:rPr lang="ru-RU" sz="1600" dirty="0" smtClean="0"/>
              <a:t>для сферы торговли и услуг;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телеметрическое оборудование </a:t>
            </a:r>
            <a:r>
              <a:rPr lang="ru-RU" sz="1600" dirty="0" smtClean="0"/>
              <a:t>на базе ГНС ГЛОНАСС: системы мониторинга транспорта, цифровые </a:t>
            </a:r>
            <a:r>
              <a:rPr lang="ru-RU" sz="1600" dirty="0" err="1" smtClean="0"/>
              <a:t>тахографы</a:t>
            </a:r>
            <a:r>
              <a:rPr lang="ru-RU" sz="1600" dirty="0" smtClean="0"/>
              <a:t>, системы экстренного реагирования на аварии;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автомобильные компоненты</a:t>
            </a:r>
            <a:r>
              <a:rPr lang="ru-RU" sz="1600" b="1" dirty="0" smtClean="0"/>
              <a:t> </a:t>
            </a:r>
            <a:r>
              <a:rPr lang="ru-RU" sz="1600" dirty="0" smtClean="0"/>
              <a:t>для конвейерных поставок на ОАО «АвтоВАЗ»: регуляторы холостого хода, </a:t>
            </a:r>
            <a:r>
              <a:rPr lang="ru-RU" sz="1600" dirty="0" err="1" smtClean="0"/>
              <a:t>моторедукторы</a:t>
            </a:r>
            <a:r>
              <a:rPr lang="ru-RU" sz="1600" dirty="0" smtClean="0"/>
              <a:t>, резисторы добавочные, комплект деталей обвязки электромеханического усилителя рулевого управления;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автоматизированные камеры хранения </a:t>
            </a:r>
            <a:r>
              <a:rPr lang="ru-RU" sz="1600" dirty="0" smtClean="0"/>
              <a:t>ручной клади для оказания услуг временного хранения личных вещей и багажа на вокзалах, в аэропортах, спортивных учреждения и т.п.;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садово-огородная техника </a:t>
            </a:r>
            <a:r>
              <a:rPr lang="ru-RU" sz="1600" dirty="0" smtClean="0"/>
              <a:t>для распашки и культивирования земли – </a:t>
            </a:r>
            <a:r>
              <a:rPr lang="ru-RU" sz="1600" dirty="0" err="1" smtClean="0"/>
              <a:t>электрокультиваторы</a:t>
            </a:r>
            <a:r>
              <a:rPr lang="ru-RU" sz="1600" dirty="0" smtClean="0"/>
              <a:t> «Надежда», </a:t>
            </a:r>
            <a:r>
              <a:rPr lang="ru-RU" sz="1600" dirty="0" err="1" smtClean="0"/>
              <a:t>мотокультиваторы</a:t>
            </a:r>
            <a:r>
              <a:rPr lang="ru-RU" sz="1600" dirty="0" smtClean="0"/>
              <a:t> «</a:t>
            </a:r>
            <a:r>
              <a:rPr lang="ru-RU" sz="1600" dirty="0" err="1" smtClean="0"/>
              <a:t>Русич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12" name="Рисунок 15" descr="КАСБИ-02Пласт.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933056"/>
            <a:ext cx="12776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t2.gstatic.com/images?q=tbn:ANd9GcSh5muPKQcPigc9m2uvOCf2JcIZfJwCyi2EvQuT-1gfyvu0ysfa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861048"/>
            <a:ext cx="1224136" cy="5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мотокультиватор-дачни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25" r="18356"/>
          <a:stretch>
            <a:fillRect/>
          </a:stretch>
        </p:blipFill>
        <p:spPr bwMode="auto">
          <a:xfrm>
            <a:off x="6372200" y="4509120"/>
            <a:ext cx="1487570" cy="18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ХХ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00" y="5661248"/>
            <a:ext cx="707304" cy="576064"/>
          </a:xfrm>
          <a:prstGeom prst="rect">
            <a:avLst/>
          </a:prstGeom>
        </p:spPr>
      </p:pic>
      <p:pic>
        <p:nvPicPr>
          <p:cNvPr id="16" name="Рисунок 15" descr="IMG_0072 копи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1420" y="1484784"/>
            <a:ext cx="178258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022600" y="404664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Инфраструктура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331640" y="1340768"/>
            <a:ext cx="518457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ОАО «Калужский завод телеграфной аппаратуры»  предлагает для создания совместного предприятия или в долгосрочную аренду площади под офисные и производственные помещения до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2 500 кв. 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а также земельный участок площадью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3,125 га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со строениями для производственных, складских и офисных помещений с возможностью нового строительства,  расположенные на территории предприятия по адресу: г. Калуга, ул. Салтыкова-Щедрина, 141.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Близость к технопаркам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Грабцево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Ворсино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», заводу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Вольво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Наличие коммуникаций.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Удобный подъезд для автомобильного транспорта – расстояние до калужской окружной автодороги – 500 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Возможность использования железнодорожного транспорта – в наличии имеются железнодорожные пути, требующие ремонта.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Разгрузочная площадка с погрузочно-разгрузочным механизмом.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Круглосуточная охрана.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Рисунок 10" descr="Фото №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340768"/>
            <a:ext cx="2222016" cy="16665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Фото №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086962"/>
            <a:ext cx="2198014" cy="16485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Фото №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815154"/>
            <a:ext cx="2198013" cy="16485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03648" y="1693693"/>
            <a:ext cx="7272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Потенциальным партнерам могут быть предоставлены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свободные мощности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Электроэнергия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мощностью до 2 000 кВт</a:t>
            </a: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Водоснабжение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до 100 тыс. 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/год</a:t>
            </a: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Теплоэнергия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виде горячей воды с параметрами 150 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– 70 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со срезкой 120 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– 10 Гкал/ч</a:t>
            </a: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Газоснабжение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(природный газ давлением 0,2-2,5 кг/см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– до 2000 нм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/ч</a:t>
            </a: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Технологический пар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 температурой 230 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и давлением 3,0 – 10,0 кг/см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8,0 тонн/ч в летний период, 15,0 тонн/ч в зимний период</a:t>
            </a: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Сжатый воздух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очищенный с давлением 5,0 кг/см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до 10,0 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/мин</a:t>
            </a: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Водоотведение: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канализация – до 100 тыс. 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канализация ливневая – до 120 тыс. 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022600" y="404664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Свободные мощности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59397" name="Picture 5" descr="http://im2-tub-ru.yandex.net/i?id=148387984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733256"/>
            <a:ext cx="813017" cy="791900"/>
          </a:xfrm>
          <a:prstGeom prst="rect">
            <a:avLst/>
          </a:prstGeom>
          <a:noFill/>
        </p:spPr>
      </p:pic>
      <p:pic>
        <p:nvPicPr>
          <p:cNvPr id="59399" name="Picture 7" descr="http://im0-tub-ru.yandex.net/i?id=280343057-36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7436" r="15385" b="3333"/>
          <a:stretch>
            <a:fillRect/>
          </a:stretch>
        </p:blipFill>
        <p:spPr bwMode="auto">
          <a:xfrm>
            <a:off x="7524328" y="5085184"/>
            <a:ext cx="720080" cy="864096"/>
          </a:xfrm>
          <a:prstGeom prst="rect">
            <a:avLst/>
          </a:prstGeom>
          <a:noFill/>
        </p:spPr>
      </p:pic>
      <p:pic>
        <p:nvPicPr>
          <p:cNvPr id="59401" name="Picture 9" descr="http://im2-tub-ru.yandex.net/i?id=21344562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0361" y="4797152"/>
            <a:ext cx="943639" cy="85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03648" y="738863"/>
            <a:ext cx="381637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     </a:t>
            </a:r>
            <a:endParaRPr lang="ru-RU" sz="1700" dirty="0"/>
          </a:p>
          <a:p>
            <a:pPr algn="ctr"/>
            <a:endParaRPr lang="ru-RU" sz="1700" dirty="0" smtClean="0"/>
          </a:p>
          <a:p>
            <a:pPr algn="ctr"/>
            <a:endParaRPr lang="ru-RU" sz="1700" dirty="0" smtClean="0"/>
          </a:p>
          <a:p>
            <a:pPr algn="ctr"/>
            <a:endParaRPr lang="ru-RU" sz="1700" dirty="0" smtClean="0"/>
          </a:p>
          <a:p>
            <a:pPr algn="ctr"/>
            <a:endParaRPr lang="ru-RU" sz="1700" dirty="0" smtClean="0"/>
          </a:p>
          <a:p>
            <a:pPr indent="271463" algn="just"/>
            <a:r>
              <a:rPr lang="ru-RU" sz="1400" dirty="0" smtClean="0"/>
              <a:t>   </a:t>
            </a:r>
            <a:r>
              <a:rPr lang="ru-RU" sz="1400" dirty="0"/>
              <a:t>ОАО «КЗТА» готово рассмотреть любые предложения о сотрудничестве</a:t>
            </a:r>
            <a:r>
              <a:rPr lang="ru-RU" sz="1400" dirty="0" smtClean="0"/>
              <a:t>.</a:t>
            </a:r>
          </a:p>
          <a:p>
            <a:pPr indent="271463" algn="just"/>
            <a:endParaRPr lang="ru-RU" sz="1400" dirty="0" smtClean="0"/>
          </a:p>
          <a:p>
            <a:pPr indent="271463" algn="just"/>
            <a:endParaRPr lang="ru-RU" sz="1400" dirty="0" smtClean="0"/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В зависимости от масштаба проекта и в случае заинтересованности в долговременном сотрудничестве возможно решение вопроса в сторону увеличения предоставляемых площадей.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indent="2714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Пожелание к партнерам  - промышленная кооперация с действующим производством.</a:t>
            </a:r>
            <a:endParaRPr lang="ru-RU" sz="1400" dirty="0" smtClean="0"/>
          </a:p>
          <a:p>
            <a:pPr algn="ctr"/>
            <a:endParaRPr lang="ru-RU" sz="2000" dirty="0" smtClean="0">
              <a:latin typeface="Arial Narrow" pitchFamily="34" charset="0"/>
            </a:endParaRPr>
          </a:p>
          <a:p>
            <a:pPr algn="ctr"/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900113" y="5413375"/>
            <a:ext cx="4751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248002, Российская Федерация, г. Калуга, ул. С-Щедрина, 141</a:t>
            </a:r>
          </a:p>
          <a:p>
            <a:pPr algn="ctr">
              <a:spcBef>
                <a:spcPct val="15000"/>
              </a:spcBef>
            </a:pP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Тел. +7 (4842) 73-29-72, 73-25-84   Факс +7 (4842) 73-17-13</a:t>
            </a:r>
          </a:p>
          <a:p>
            <a:pPr algn="ctr">
              <a:spcBef>
                <a:spcPct val="15000"/>
              </a:spcBef>
            </a:pP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E-mail:  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  <a:hlinkClick r:id="rId4"/>
              </a:rPr>
              <a:t>marketing@kzta.ru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         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  <a:hlinkClick r:id="rId5"/>
              </a:rPr>
              <a:t>www.kzta.ru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" name="Picture 17" descr="Рису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332263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115616" y="188640"/>
            <a:ext cx="7704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ОТКРЫТОЕ АКЦИОНЕРНОЕ ОБЩЕСТВО</a:t>
            </a:r>
          </a:p>
          <a:p>
            <a:pPr algn="ctr">
              <a:lnSpc>
                <a:spcPct val="95000"/>
              </a:lnSpc>
              <a:spcBef>
                <a:spcPct val="5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«КАЛУЖСКИЙ ЗАВОД ТЕЛЕГРАФНОЙ АППАРАТУРЫ»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816</Words>
  <Application>Microsoft Office PowerPoint</Application>
  <PresentationFormat>Экран (4:3)</PresentationFormat>
  <Paragraphs>103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Бутримова</dc:creator>
  <cp:lastModifiedBy>Бутримова</cp:lastModifiedBy>
  <cp:revision>202</cp:revision>
  <dcterms:created xsi:type="dcterms:W3CDTF">2012-04-17T13:55:11Z</dcterms:created>
  <dcterms:modified xsi:type="dcterms:W3CDTF">2012-10-25T12:25:34Z</dcterms:modified>
</cp:coreProperties>
</file>