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06" r:id="rId3"/>
    <p:sldId id="307" r:id="rId4"/>
    <p:sldId id="308" r:id="rId5"/>
    <p:sldId id="310" r:id="rId6"/>
    <p:sldId id="309" r:id="rId7"/>
    <p:sldId id="312" r:id="rId8"/>
    <p:sldId id="313" r:id="rId9"/>
    <p:sldId id="31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562" autoAdjust="0"/>
  </p:normalViewPr>
  <p:slideViewPr>
    <p:cSldViewPr>
      <p:cViewPr>
        <p:scale>
          <a:sx n="89" d="100"/>
          <a:sy n="89" d="100"/>
        </p:scale>
        <p:origin x="-540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D4C0B-ECFD-46F1-8E18-952049A81E53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46DDF-3359-4674-8652-B91875BB2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96E17-0FAA-4AA9-A3DE-6FB392EB3B82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8E821-5ED0-45C8-98C8-A8308477A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kzta.ru/" TargetMode="External"/><Relationship Id="rId5" Type="http://schemas.openxmlformats.org/officeDocument/2006/relationships/hyperlink" Target="mailto:opp@kzta.ru" TargetMode="External"/><Relationship Id="rId4" Type="http://schemas.openxmlformats.org/officeDocument/2006/relationships/hyperlink" Target="mailto:info@kzta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://www.kzta.ru/" TargetMode="External"/><Relationship Id="rId4" Type="http://schemas.openxmlformats.org/officeDocument/2006/relationships/hyperlink" Target="mailto:marketing@kzt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115616" y="188640"/>
            <a:ext cx="7704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JOINT STOCK COMPANY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95000"/>
              </a:lnSpc>
              <a:spcBef>
                <a:spcPct val="5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KALUGA TELETYPES MANUFACTURING PLANT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197" y="1556792"/>
            <a:ext cx="55682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248002, </a:t>
            </a:r>
            <a:r>
              <a:rPr lang="en-US" dirty="0" smtClean="0"/>
              <a:t>Russian Federation</a:t>
            </a:r>
            <a:r>
              <a:rPr lang="ru-RU" dirty="0" smtClean="0"/>
              <a:t>, </a:t>
            </a:r>
            <a:r>
              <a:rPr lang="en-US" dirty="0" smtClean="0"/>
              <a:t>Kaluga</a:t>
            </a:r>
            <a:r>
              <a:rPr lang="ru-RU" dirty="0" smtClean="0"/>
              <a:t>, </a:t>
            </a:r>
            <a:r>
              <a:rPr lang="en-US" dirty="0" err="1" smtClean="0"/>
              <a:t>S.-Schedrina</a:t>
            </a:r>
            <a:r>
              <a:rPr lang="en-US" dirty="0" smtClean="0"/>
              <a:t> str</a:t>
            </a:r>
            <a:r>
              <a:rPr lang="en-US" dirty="0" smtClean="0"/>
              <a:t>.</a:t>
            </a:r>
            <a:r>
              <a:rPr lang="ru-RU" dirty="0" smtClean="0"/>
              <a:t>, </a:t>
            </a:r>
            <a:r>
              <a:rPr lang="ru-RU" dirty="0" smtClean="0"/>
              <a:t>141</a:t>
            </a:r>
          </a:p>
          <a:p>
            <a:pPr algn="ctr"/>
            <a:r>
              <a:rPr lang="en-US" dirty="0" smtClean="0"/>
              <a:t>Tel</a:t>
            </a:r>
            <a:r>
              <a:rPr lang="ru-RU" dirty="0" smtClean="0"/>
              <a:t>. </a:t>
            </a:r>
            <a:r>
              <a:rPr lang="ru-RU" dirty="0" smtClean="0"/>
              <a:t>(4842) 73-29-60, 56-23-32</a:t>
            </a:r>
          </a:p>
          <a:p>
            <a:pPr algn="ctr"/>
            <a:r>
              <a:rPr lang="en-US" dirty="0" smtClean="0"/>
              <a:t>Fax</a:t>
            </a:r>
            <a:r>
              <a:rPr lang="ru-RU" dirty="0" smtClean="0"/>
              <a:t>: </a:t>
            </a:r>
            <a:r>
              <a:rPr lang="ru-RU" dirty="0" smtClean="0"/>
              <a:t>(4842) 73-17-13</a:t>
            </a:r>
          </a:p>
          <a:p>
            <a:pPr algn="ctr"/>
            <a:r>
              <a:rPr lang="en-US" dirty="0" smtClean="0"/>
              <a:t>E-mail:  </a:t>
            </a:r>
            <a:r>
              <a:rPr lang="en-US" dirty="0" smtClean="0">
                <a:hlinkClick r:id="rId4"/>
              </a:rPr>
              <a:t>info@kzta.ru</a:t>
            </a:r>
            <a:r>
              <a:rPr lang="ru-RU" dirty="0" smtClean="0"/>
              <a:t>,  </a:t>
            </a:r>
            <a:r>
              <a:rPr lang="en-US" dirty="0" smtClean="0">
                <a:hlinkClick r:id="rId5"/>
              </a:rPr>
              <a:t>opp@kzta.ru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hlinkClick r:id="rId6"/>
              </a:rPr>
              <a:t>www.kzta.ru</a:t>
            </a:r>
            <a:r>
              <a:rPr lang="en-US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General director </a:t>
            </a:r>
            <a:r>
              <a:rPr lang="ru-RU" b="1" dirty="0" smtClean="0"/>
              <a:t>– </a:t>
            </a:r>
            <a:r>
              <a:rPr lang="en-US" b="1" dirty="0" err="1" smtClean="0"/>
              <a:t>Bouhtiyarov</a:t>
            </a:r>
            <a:r>
              <a:rPr lang="en-US" b="1" dirty="0" smtClean="0"/>
              <a:t> L.T.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1640" y="1268761"/>
            <a:ext cx="4320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algn="just"/>
            <a:r>
              <a:rPr lang="en-GB" dirty="0" smtClean="0"/>
              <a:t>JSC</a:t>
            </a:r>
            <a:r>
              <a:rPr lang="en-US" dirty="0" smtClean="0"/>
              <a:t> “Kaluga teletypes manufacturing plant” (JSC “KZTA”) </a:t>
            </a:r>
            <a:r>
              <a:rPr lang="en-GB" dirty="0" smtClean="0"/>
              <a:t>is </a:t>
            </a:r>
            <a:r>
              <a:rPr lang="en-GB" dirty="0" smtClean="0"/>
              <a:t>one of today's growing enterprises with high technical and technological capabilities, with the production index from 60 thousand to 1,5 million pieces a year.</a:t>
            </a:r>
            <a:endParaRPr lang="ru-RU" dirty="0" smtClean="0"/>
          </a:p>
          <a:p>
            <a:pPr indent="273050" algn="just"/>
            <a:r>
              <a:rPr lang="en-GB" dirty="0" smtClean="0"/>
              <a:t>The company is a part of the holding company JSC "Orion Concern" of the State Corporation "</a:t>
            </a:r>
            <a:r>
              <a:rPr lang="en-GB" dirty="0" err="1" smtClean="0"/>
              <a:t>Rostekhnologia</a:t>
            </a:r>
            <a:r>
              <a:rPr lang="en-GB" dirty="0" smtClean="0"/>
              <a:t>"</a:t>
            </a:r>
            <a:r>
              <a:rPr lang="ru-RU" dirty="0" smtClean="0"/>
              <a:t>.</a:t>
            </a:r>
            <a:endParaRPr lang="ru-RU" dirty="0" smtClean="0"/>
          </a:p>
          <a:p>
            <a:pPr indent="273050" algn="just"/>
            <a:r>
              <a:rPr lang="en-GB" dirty="0" smtClean="0"/>
              <a:t>The </a:t>
            </a:r>
            <a:r>
              <a:rPr lang="en-GB" dirty="0" smtClean="0"/>
              <a:t>State Corporation "</a:t>
            </a:r>
            <a:r>
              <a:rPr lang="en-GB" dirty="0" err="1" smtClean="0"/>
              <a:t>Rostekhnologia</a:t>
            </a:r>
            <a:r>
              <a:rPr lang="en-GB" dirty="0" smtClean="0"/>
              <a:t>“ is the shareholder of the all shares JSC “KZTA”</a:t>
            </a:r>
            <a:r>
              <a:rPr lang="ru-RU" dirty="0" smtClean="0"/>
              <a:t>.</a:t>
            </a:r>
            <a:endParaRPr lang="ru-RU" dirty="0" smtClean="0"/>
          </a:p>
          <a:p>
            <a:pPr indent="273050" algn="just"/>
            <a:r>
              <a:rPr lang="en-US" dirty="0" smtClean="0"/>
              <a:t>The </a:t>
            </a:r>
            <a:r>
              <a:rPr lang="en-US" dirty="0" smtClean="0"/>
              <a:t>organization does not have any branches</a:t>
            </a:r>
            <a:r>
              <a:rPr lang="ru-RU" dirty="0" smtClean="0"/>
              <a:t>.</a:t>
            </a:r>
            <a:endParaRPr lang="ru-RU" dirty="0" smtClean="0"/>
          </a:p>
          <a:p>
            <a:pPr indent="268288"/>
            <a:r>
              <a:rPr lang="en-GB" dirty="0" smtClean="0"/>
              <a:t>Headcount </a:t>
            </a:r>
            <a:r>
              <a:rPr lang="en-US" dirty="0" smtClean="0"/>
              <a:t>– 1800 </a:t>
            </a:r>
            <a:r>
              <a:rPr lang="en-GB" dirty="0" smtClean="0"/>
              <a:t>employees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602014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 algn="just"/>
            <a:r>
              <a:rPr lang="en-GB" dirty="0" smtClean="0"/>
              <a:t>The total area occupied by the company is 14.1 ha with structures intended for production, warehouse and administrative premises, with possibility of a new development, the total area under development is 6.9 ha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12" descr="Изображение 0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340768"/>
            <a:ext cx="3023891" cy="403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оготип  Орион-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988840"/>
            <a:ext cx="1268617" cy="288032"/>
          </a:xfrm>
          <a:prstGeom prst="rect">
            <a:avLst/>
          </a:prstGeom>
        </p:spPr>
      </p:pic>
      <p:pic>
        <p:nvPicPr>
          <p:cNvPr id="8" name="Picture 2" descr="http://www.rostechnologii.ru/image/rt_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504114"/>
            <a:ext cx="1259632" cy="303388"/>
          </a:xfrm>
          <a:prstGeom prst="rect">
            <a:avLst/>
          </a:prstGeom>
          <a:noFill/>
        </p:spPr>
      </p:pic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1115616" y="188640"/>
            <a:ext cx="7704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JOINT STOCK COMPANY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95000"/>
              </a:lnSpc>
              <a:spcBef>
                <a:spcPct val="5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KALUGA TELETYPES MANUFACTURING PLANT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2483768" y="476672"/>
            <a:ext cx="666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Technological opportunities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1640" y="1330318"/>
            <a:ext cx="468052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71463" algn="just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GB" sz="1600" dirty="0" smtClean="0"/>
              <a:t>JSC </a:t>
            </a:r>
            <a:r>
              <a:rPr lang="en-GB" sz="1600" dirty="0" smtClean="0"/>
              <a:t>“KZTA” </a:t>
            </a:r>
            <a:r>
              <a:rPr lang="en-GB" sz="1600" dirty="0" smtClean="0"/>
              <a:t>have at their command ant necessary types of production facilities</a:t>
            </a:r>
            <a:r>
              <a:rPr lang="en-US" sz="1600" dirty="0" smtClean="0"/>
              <a:t>, </a:t>
            </a:r>
            <a:r>
              <a:rPr lang="en-GB" sz="1600" dirty="0" smtClean="0"/>
              <a:t>cutting</a:t>
            </a:r>
            <a:r>
              <a:rPr lang="en-US" sz="1600" dirty="0" smtClean="0"/>
              <a:t>-</a:t>
            </a:r>
            <a:r>
              <a:rPr lang="en-GB" sz="1600" dirty="0" smtClean="0"/>
              <a:t>edge technologies and advanced high</a:t>
            </a:r>
            <a:r>
              <a:rPr lang="en-US" sz="1600" dirty="0" smtClean="0"/>
              <a:t>-</a:t>
            </a:r>
            <a:r>
              <a:rPr lang="en-GB" sz="1600" dirty="0" smtClean="0"/>
              <a:t>performance equipment which allow the company to perform mass production of electronic and electro</a:t>
            </a:r>
            <a:r>
              <a:rPr lang="en-US" sz="1600" dirty="0" smtClean="0"/>
              <a:t>-</a:t>
            </a:r>
            <a:r>
              <a:rPr lang="en-GB" sz="1600" dirty="0" smtClean="0"/>
              <a:t>mechanical products</a:t>
            </a:r>
            <a:r>
              <a:rPr lang="en-US" sz="1600" dirty="0" smtClean="0"/>
              <a:t>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</a:endParaRPr>
          </a:p>
          <a:p>
            <a:pPr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</a:endParaRPr>
          </a:p>
          <a:p>
            <a:pPr indent="268288"/>
            <a:r>
              <a:rPr lang="en-GB" dirty="0" smtClean="0"/>
              <a:t>The principle types of production include</a:t>
            </a:r>
            <a:r>
              <a:rPr lang="en-US" dirty="0" smtClean="0"/>
              <a:t>:</a:t>
            </a:r>
            <a:endParaRPr lang="ru-RU" dirty="0" smtClean="0"/>
          </a:p>
          <a:p>
            <a:pPr marL="0" lvl="1" indent="355600" algn="just">
              <a:buFont typeface="Wingdings" pitchFamily="2" charset="2"/>
              <a:buChar char="ü"/>
            </a:pPr>
            <a:r>
              <a:rPr lang="en-GB" dirty="0" smtClean="0"/>
              <a:t>mechanical and blanking production</a:t>
            </a:r>
            <a:r>
              <a:rPr lang="ru-RU" dirty="0" smtClean="0"/>
              <a:t>;</a:t>
            </a:r>
          </a:p>
          <a:p>
            <a:pPr marL="0" lvl="1" indent="355600" algn="just">
              <a:buFont typeface="Wingdings" pitchFamily="2" charset="2"/>
              <a:buChar char="ü"/>
            </a:pPr>
            <a:r>
              <a:rPr lang="en-GB" dirty="0" smtClean="0"/>
              <a:t>stamping production;</a:t>
            </a:r>
            <a:endParaRPr lang="ru-RU" dirty="0" smtClean="0"/>
          </a:p>
          <a:p>
            <a:pPr marL="0" lvl="1" indent="355600" algn="just">
              <a:buFont typeface="Wingdings" pitchFamily="2" charset="2"/>
              <a:buChar char="ü"/>
            </a:pPr>
            <a:r>
              <a:rPr lang="en-GB" dirty="0" smtClean="0"/>
              <a:t>casting production;</a:t>
            </a:r>
            <a:endParaRPr lang="ru-RU" dirty="0" smtClean="0"/>
          </a:p>
          <a:p>
            <a:pPr marL="0" lvl="1" indent="355600" algn="just">
              <a:buFont typeface="Wingdings" pitchFamily="2" charset="2"/>
              <a:buChar char="ü"/>
            </a:pPr>
            <a:r>
              <a:rPr lang="en-GB" dirty="0" smtClean="0"/>
              <a:t>assembling production</a:t>
            </a:r>
            <a:r>
              <a:rPr lang="en-US" dirty="0" smtClean="0"/>
              <a:t> (</a:t>
            </a:r>
            <a:r>
              <a:rPr lang="en-GB" dirty="0" smtClean="0"/>
              <a:t>including assembly of surface</a:t>
            </a:r>
            <a:r>
              <a:rPr lang="en-US" dirty="0" smtClean="0"/>
              <a:t>-</a:t>
            </a:r>
            <a:r>
              <a:rPr lang="en-GB" dirty="0" smtClean="0"/>
              <a:t>mounted radio elements</a:t>
            </a:r>
            <a:r>
              <a:rPr lang="en-US" dirty="0" smtClean="0"/>
              <a:t>);</a:t>
            </a:r>
            <a:endParaRPr lang="ru-RU" dirty="0" smtClean="0"/>
          </a:p>
          <a:p>
            <a:pPr marL="0" lvl="1" indent="355600" algn="just">
              <a:buFont typeface="Wingdings" pitchFamily="2" charset="2"/>
              <a:buChar char="ü"/>
            </a:pPr>
            <a:r>
              <a:rPr lang="en-GB" dirty="0" smtClean="0"/>
              <a:t>galvanizing and painting production with powder coating process</a:t>
            </a:r>
            <a:r>
              <a:rPr lang="en-US" dirty="0" smtClean="0"/>
              <a:t>;</a:t>
            </a:r>
            <a:endParaRPr lang="ru-RU" dirty="0" smtClean="0"/>
          </a:p>
          <a:p>
            <a:pPr marL="0" lvl="1" indent="355600" algn="just">
              <a:buFont typeface="Wingdings" pitchFamily="2" charset="2"/>
              <a:buChar char="ü"/>
            </a:pPr>
            <a:r>
              <a:rPr lang="en-GB" dirty="0" smtClean="0"/>
              <a:t>laser cutting of metals and moulding of any items using high</a:t>
            </a:r>
            <a:r>
              <a:rPr lang="en-US" dirty="0" smtClean="0"/>
              <a:t>-</a:t>
            </a:r>
            <a:r>
              <a:rPr lang="en-GB" dirty="0" smtClean="0"/>
              <a:t>performance NC</a:t>
            </a:r>
            <a:r>
              <a:rPr lang="en-US" dirty="0" smtClean="0"/>
              <a:t>-</a:t>
            </a:r>
            <a:r>
              <a:rPr lang="en-GB" dirty="0" smtClean="0"/>
              <a:t>controlled press equipment</a:t>
            </a:r>
            <a:r>
              <a:rPr lang="en-US" dirty="0" smtClean="0"/>
              <a:t>;</a:t>
            </a:r>
            <a:endParaRPr lang="ru-RU" dirty="0" smtClean="0"/>
          </a:p>
          <a:p>
            <a:pPr marL="0" lvl="1" indent="355600" algn="just">
              <a:buFont typeface="Wingdings" pitchFamily="2" charset="2"/>
              <a:buChar char="ü"/>
            </a:pPr>
            <a:r>
              <a:rPr lang="en-GB" dirty="0" smtClean="0"/>
              <a:t>injection moulding of </a:t>
            </a:r>
            <a:r>
              <a:rPr lang="en-GB" dirty="0" err="1" smtClean="0"/>
              <a:t>silastics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31" descr="Рисунок2"/>
          <p:cNvPicPr>
            <a:picLocks noChangeAspect="1" noChangeArrowheads="1"/>
          </p:cNvPicPr>
          <p:nvPr/>
        </p:nvPicPr>
        <p:blipFill>
          <a:blip r:embed="rId4" cstate="print"/>
          <a:srcRect l="1711" r="2121"/>
          <a:stretch>
            <a:fillRect/>
          </a:stretch>
        </p:blipFill>
        <p:spPr bwMode="auto">
          <a:xfrm>
            <a:off x="6300192" y="1700808"/>
            <a:ext cx="2566823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2" descr="MAZAK"/>
          <p:cNvPicPr>
            <a:picLocks noChangeAspect="1" noChangeArrowheads="1"/>
          </p:cNvPicPr>
          <p:nvPr/>
        </p:nvPicPr>
        <p:blipFill>
          <a:blip r:embed="rId5" cstate="print"/>
          <a:srcRect b="5479"/>
          <a:stretch>
            <a:fillRect/>
          </a:stretch>
        </p:blipFill>
        <p:spPr bwMode="auto">
          <a:xfrm>
            <a:off x="6300192" y="3933056"/>
            <a:ext cx="2529877" cy="1872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3648" y="1307812"/>
            <a:ext cx="468052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8288" algn="just"/>
            <a:r>
              <a:rPr lang="en-GB" sz="1400" dirty="0" smtClean="0"/>
              <a:t>The </a:t>
            </a:r>
            <a:r>
              <a:rPr lang="en-GB" sz="1400" dirty="0" smtClean="0"/>
              <a:t>company</a:t>
            </a:r>
            <a:r>
              <a:rPr lang="en-US" sz="1400" dirty="0" smtClean="0"/>
              <a:t>'</a:t>
            </a:r>
            <a:r>
              <a:rPr lang="en-GB" sz="1400" dirty="0" smtClean="0"/>
              <a:t>s machine stock includes the following kinds of equipment</a:t>
            </a:r>
            <a:r>
              <a:rPr lang="en-US" sz="1400" dirty="0" smtClean="0"/>
              <a:t>:</a:t>
            </a:r>
          </a:p>
          <a:p>
            <a:pPr indent="268288" algn="just"/>
            <a:endParaRPr lang="ru-RU" sz="1400" dirty="0" smtClean="0"/>
          </a:p>
          <a:p>
            <a:pPr algn="just"/>
            <a:r>
              <a:rPr lang="en-GB" sz="1400" b="1" dirty="0" smtClean="0"/>
              <a:t>-</a:t>
            </a:r>
            <a:r>
              <a:rPr lang="en-GB" sz="1400" dirty="0" smtClean="0"/>
              <a:t> an automated line to install surface-mounted items for manufacture of subassemblies, which permits mounting items at space of 0.2 mm , with productivity of 9,500 items per hour,</a:t>
            </a:r>
            <a:endParaRPr lang="ru-RU" sz="1400" dirty="0" smtClean="0"/>
          </a:p>
          <a:p>
            <a:pPr algn="just"/>
            <a:r>
              <a:rPr lang="en-GB" sz="1400" b="1" dirty="0" smtClean="0"/>
              <a:t>-</a:t>
            </a:r>
            <a:r>
              <a:rPr lang="en-GB" sz="1400" dirty="0" smtClean="0"/>
              <a:t> units to remove melt and a selective moisture-protection line by Dina, </a:t>
            </a:r>
            <a:endParaRPr lang="ru-RU" sz="1400" dirty="0" smtClean="0"/>
          </a:p>
          <a:p>
            <a:pPr algn="just"/>
            <a:r>
              <a:rPr lang="en-GB" sz="1400" b="1" dirty="0" smtClean="0"/>
              <a:t>- </a:t>
            </a:r>
            <a:r>
              <a:rPr lang="en-GB" sz="1400" dirty="0" smtClean="0"/>
              <a:t>an automated optical-injection unit,</a:t>
            </a:r>
            <a:endParaRPr lang="ru-RU" sz="1400" dirty="0" smtClean="0"/>
          </a:p>
          <a:p>
            <a:pPr algn="just"/>
            <a:r>
              <a:rPr lang="en-GB" sz="1400" b="1" dirty="0" smtClean="0"/>
              <a:t>-</a:t>
            </a:r>
            <a:r>
              <a:rPr lang="en-GB" sz="1400" dirty="0" smtClean="0"/>
              <a:t> an injection press to manufacture rubber and silicon parts (keyboards), including those with multi-colour areas, </a:t>
            </a:r>
            <a:endParaRPr lang="ru-RU" sz="1400" dirty="0" smtClean="0"/>
          </a:p>
          <a:p>
            <a:pPr algn="just"/>
            <a:r>
              <a:rPr lang="en-GB" sz="1400" b="1" dirty="0" smtClean="0"/>
              <a:t>-</a:t>
            </a:r>
            <a:r>
              <a:rPr lang="en-GB" sz="1400" dirty="0" smtClean="0"/>
              <a:t> a stock of automated thermoplastic units with various injection volume (60 to 4,000 cm</a:t>
            </a:r>
            <a:r>
              <a:rPr lang="en-GB" sz="1400" baseline="30000" dirty="0" smtClean="0"/>
              <a:t>3</a:t>
            </a:r>
            <a:r>
              <a:rPr lang="en-GB" sz="1400" dirty="0" smtClean="0"/>
              <a:t>) to manufacture body parts, </a:t>
            </a:r>
            <a:endParaRPr lang="ru-RU" sz="1400" dirty="0" smtClean="0"/>
          </a:p>
          <a:p>
            <a:pPr algn="just"/>
            <a:r>
              <a:rPr lang="en-GB" sz="1400" b="1" dirty="0" smtClean="0"/>
              <a:t>-</a:t>
            </a:r>
            <a:r>
              <a:rPr lang="en-GB" sz="1400" dirty="0" smtClean="0"/>
              <a:t> advanced </a:t>
            </a:r>
            <a:r>
              <a:rPr lang="en-GB" sz="1400" dirty="0" smtClean="0"/>
              <a:t>milling and turning fabrication centres to manufacture fixtures and hardware (including fabrication centres such as SMV850, MCV500, MINI MILL 560, VM-40 by MАURGAN and FEELER, NC-controlled precision grinding machines ULTRAMAT EAZY CNC by GONES &amp; Shipman (UK), NC-controlled lathes EAGLE-100 by DUGARD, NC-controlled linear lathes Jinn </a:t>
            </a:r>
            <a:r>
              <a:rPr lang="en-GB" sz="1400" dirty="0" err="1" smtClean="0"/>
              <a:t>Fa</a:t>
            </a:r>
            <a:r>
              <a:rPr lang="en-GB" sz="1400" dirty="0" smtClean="0"/>
              <a:t> to manufacture various rotational parts, with functions of milling, radial drilling, etc.),</a:t>
            </a:r>
            <a:endParaRPr lang="ru-RU" sz="1400" dirty="0" smtClean="0"/>
          </a:p>
          <a:p>
            <a:pPr marR="0" lvl="0" indent="271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" descr="P10303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3059832" cy="22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P1030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077072"/>
            <a:ext cx="2918054" cy="219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483768" y="476672"/>
            <a:ext cx="666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Technological opportunities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1640" y="1690355"/>
            <a:ext cx="4464496" cy="417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400" b="1" dirty="0" smtClean="0"/>
              <a:t>- </a:t>
            </a:r>
            <a:r>
              <a:rPr lang="en-GB" sz="1400" dirty="0" smtClean="0"/>
              <a:t>NC-controlled five-axis fabrication </a:t>
            </a:r>
            <a:r>
              <a:rPr lang="en-GB" sz="1400" dirty="0" err="1" smtClean="0"/>
              <a:t>centers</a:t>
            </a:r>
            <a:r>
              <a:rPr lang="en-GB" sz="1400" dirty="0" smtClean="0"/>
              <a:t> by </a:t>
            </a:r>
            <a:r>
              <a:rPr lang="en-GB" sz="1400" dirty="0" err="1" smtClean="0"/>
              <a:t>Mazak</a:t>
            </a:r>
            <a:r>
              <a:rPr lang="en-GB" sz="1400" dirty="0" smtClean="0"/>
              <a:t> to manufacture complex fixtures (such as working parts of </a:t>
            </a:r>
            <a:r>
              <a:rPr lang="en-GB" sz="1400" dirty="0" err="1" smtClean="0"/>
              <a:t>molds</a:t>
            </a:r>
            <a:r>
              <a:rPr lang="en-GB" sz="1400" dirty="0" smtClean="0"/>
              <a:t>, stamps, etc.),</a:t>
            </a:r>
            <a:endParaRPr lang="ru-RU" sz="1400" dirty="0" smtClean="0"/>
          </a:p>
          <a:p>
            <a:pPr algn="just"/>
            <a:r>
              <a:rPr lang="en-GB" sz="1400" b="1" dirty="0" smtClean="0"/>
              <a:t>- </a:t>
            </a:r>
            <a:r>
              <a:rPr lang="en-GB" sz="1400" dirty="0" smtClean="0"/>
              <a:t>equipment for mass production of cast bodies of aluminium alloys and plastics, such as a universal stamping automation BIHLER RM-40 to produce various contacts (with capacity up to 400 parts per minute), </a:t>
            </a:r>
            <a:endParaRPr lang="ru-RU" sz="1400" dirty="0" smtClean="0"/>
          </a:p>
          <a:p>
            <a:pPr algn="just"/>
            <a:r>
              <a:rPr lang="en-GB" sz="1400" b="1" dirty="0" smtClean="0"/>
              <a:t>- </a:t>
            </a:r>
            <a:r>
              <a:rPr lang="en-GB" sz="1400" dirty="0" smtClean="0"/>
              <a:t>high-speed high-precision СО2  laser machine of series SUPER TURBO-X MARK2 by MАZAK (Japan), with provides quality cutting of metal/steel sheet up to 10 mm thick,</a:t>
            </a:r>
            <a:endParaRPr lang="ru-RU" sz="1400" dirty="0" smtClean="0"/>
          </a:p>
          <a:p>
            <a:pPr algn="just"/>
            <a:r>
              <a:rPr lang="en-GB" sz="1400" b="1" dirty="0" smtClean="0"/>
              <a:t>- </a:t>
            </a:r>
            <a:r>
              <a:rPr lang="en-GB" sz="1400" dirty="0" smtClean="0"/>
              <a:t>mechanical and hydraulic presses for three-way fine-blanking, with bench size up to 800x800 mm, and a hydraulic vertical bender DURMA CNC HAP 2580.</a:t>
            </a:r>
            <a:endParaRPr lang="ru-RU" sz="1400" dirty="0" smtClean="0"/>
          </a:p>
          <a:p>
            <a:pPr algn="just"/>
            <a:endParaRPr lang="en-GB" sz="1400" dirty="0" smtClean="0"/>
          </a:p>
          <a:p>
            <a:pPr algn="just"/>
            <a:endParaRPr lang="en-GB" sz="1400" dirty="0" smtClean="0"/>
          </a:p>
          <a:p>
            <a:pPr indent="452438" algn="just"/>
            <a:r>
              <a:rPr lang="en-GB" sz="1400" dirty="0" smtClean="0"/>
              <a:t>The </a:t>
            </a:r>
            <a:r>
              <a:rPr lang="en-GB" sz="1400" dirty="0" smtClean="0"/>
              <a:t>total number of the company's machines is:</a:t>
            </a:r>
            <a:endParaRPr lang="ru-RU" sz="1400" dirty="0" smtClean="0"/>
          </a:p>
          <a:p>
            <a:pPr lvl="0" indent="452438" algn="just"/>
            <a:r>
              <a:rPr lang="en-GB" sz="1400" dirty="0" smtClean="0"/>
              <a:t>2005 units of technological equipment,</a:t>
            </a:r>
            <a:endParaRPr lang="ru-RU" sz="1400" dirty="0" smtClean="0"/>
          </a:p>
          <a:p>
            <a:pPr lvl="0" indent="452438" algn="just"/>
            <a:r>
              <a:rPr lang="ru-RU" sz="1400" dirty="0" smtClean="0"/>
              <a:t>3329 </a:t>
            </a:r>
            <a:r>
              <a:rPr lang="en-GB" sz="1400" dirty="0" smtClean="0"/>
              <a:t>units of production equipment</a:t>
            </a:r>
            <a:r>
              <a:rPr lang="ru-RU" sz="1400" dirty="0" smtClean="0"/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P10303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3024336" cy="227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P10304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933055"/>
            <a:ext cx="3024336" cy="2270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2483768" y="476672"/>
            <a:ext cx="6660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Technological opportunities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022600" y="404664"/>
            <a:ext cx="612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Manufactured products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Рисунок 8" descr="КТСО П-166 копия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801" b="4851"/>
          <a:stretch>
            <a:fillRect/>
          </a:stretch>
        </p:blipFill>
        <p:spPr>
          <a:xfrm>
            <a:off x="6460881" y="1916832"/>
            <a:ext cx="679888" cy="165618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331640" y="1268760"/>
            <a:ext cx="496855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/>
              <a:t>Product </a:t>
            </a:r>
            <a:r>
              <a:rPr lang="en-GB" sz="1600" b="1" dirty="0" smtClean="0"/>
              <a:t>assortment</a:t>
            </a:r>
            <a:r>
              <a:rPr lang="en-US" sz="1600" b="1" dirty="0" smtClean="0"/>
              <a:t>:</a:t>
            </a:r>
            <a:endParaRPr lang="ru-RU" sz="1600" dirty="0" smtClean="0"/>
          </a:p>
          <a:p>
            <a:r>
              <a:rPr lang="en-US" sz="1600" dirty="0" smtClean="0"/>
              <a:t>- </a:t>
            </a:r>
            <a:r>
              <a:rPr lang="en-GB" sz="1600" b="1" dirty="0" smtClean="0">
                <a:solidFill>
                  <a:srgbClr val="0070C0"/>
                </a:solidFill>
              </a:rPr>
              <a:t>communication hardware</a:t>
            </a:r>
            <a:r>
              <a:rPr lang="en-GB" sz="1600" dirty="0" smtClean="0"/>
              <a:t> to make centralized automatic alert systems of both federal and local levels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r>
              <a:rPr lang="en-US" sz="1600" dirty="0" smtClean="0"/>
              <a:t>- </a:t>
            </a:r>
            <a:r>
              <a:rPr lang="en-GB" sz="1600" b="1" dirty="0" smtClean="0">
                <a:solidFill>
                  <a:srgbClr val="0070C0"/>
                </a:solidFill>
              </a:rPr>
              <a:t>trading and cash</a:t>
            </a:r>
            <a:r>
              <a:rPr lang="en-US" sz="1600" b="1" dirty="0" smtClean="0">
                <a:solidFill>
                  <a:srgbClr val="0070C0"/>
                </a:solidFill>
              </a:rPr>
              <a:t>-</a:t>
            </a:r>
            <a:r>
              <a:rPr lang="en-GB" sz="1600" b="1" dirty="0" smtClean="0">
                <a:solidFill>
                  <a:srgbClr val="0070C0"/>
                </a:solidFill>
              </a:rPr>
              <a:t>box equipment </a:t>
            </a:r>
            <a:r>
              <a:rPr lang="en-GB" sz="1600" dirty="0" smtClean="0"/>
              <a:t>for retail and service industries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r>
              <a:rPr lang="en-US" sz="1600" dirty="0" smtClean="0"/>
              <a:t>- </a:t>
            </a:r>
            <a:r>
              <a:rPr lang="en-GB" sz="1600" b="1" dirty="0" smtClean="0">
                <a:solidFill>
                  <a:srgbClr val="0070C0"/>
                </a:solidFill>
              </a:rPr>
              <a:t>telemetry equipment </a:t>
            </a:r>
            <a:r>
              <a:rPr lang="en-GB" sz="1600" dirty="0" smtClean="0"/>
              <a:t>based on GNS GLONASS</a:t>
            </a:r>
            <a:r>
              <a:rPr lang="en-US" sz="1600" dirty="0" smtClean="0"/>
              <a:t>: </a:t>
            </a:r>
            <a:r>
              <a:rPr lang="en-GB" sz="1600" dirty="0" smtClean="0"/>
              <a:t>vehicle monitoring systems</a:t>
            </a:r>
            <a:r>
              <a:rPr lang="en-US" sz="1600" dirty="0" smtClean="0"/>
              <a:t>, </a:t>
            </a:r>
            <a:r>
              <a:rPr lang="en-GB" sz="1600" dirty="0" smtClean="0"/>
              <a:t>digital </a:t>
            </a:r>
            <a:r>
              <a:rPr lang="en-GB" sz="1600" dirty="0" err="1" smtClean="0"/>
              <a:t>tachographs</a:t>
            </a:r>
            <a:r>
              <a:rPr lang="en-US" sz="1600" dirty="0" smtClean="0"/>
              <a:t>, </a:t>
            </a:r>
            <a:r>
              <a:rPr lang="en-GB" sz="1600" dirty="0" smtClean="0"/>
              <a:t>emergency response systems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r>
              <a:rPr lang="en-US" sz="1600" dirty="0" smtClean="0"/>
              <a:t>- </a:t>
            </a:r>
            <a:r>
              <a:rPr lang="en-GB" sz="1600" b="1" dirty="0" smtClean="0">
                <a:solidFill>
                  <a:srgbClr val="0070C0"/>
                </a:solidFill>
              </a:rPr>
              <a:t>automotive components </a:t>
            </a:r>
            <a:r>
              <a:rPr lang="en-GB" sz="1600" dirty="0" smtClean="0"/>
              <a:t>for conveyor supplies to OJSC </a:t>
            </a:r>
            <a:r>
              <a:rPr lang="en-GB" sz="1600" dirty="0" err="1" smtClean="0"/>
              <a:t>AvtoVAZ</a:t>
            </a:r>
            <a:r>
              <a:rPr lang="en-US" sz="1600" dirty="0" smtClean="0"/>
              <a:t>: </a:t>
            </a:r>
            <a:r>
              <a:rPr lang="en-GB" sz="1600" dirty="0" smtClean="0"/>
              <a:t>idling control units</a:t>
            </a:r>
            <a:r>
              <a:rPr lang="en-US" sz="1600" dirty="0" smtClean="0"/>
              <a:t>, </a:t>
            </a:r>
            <a:r>
              <a:rPr lang="en-GB" sz="1600" dirty="0" smtClean="0"/>
              <a:t>gear motors</a:t>
            </a:r>
            <a:r>
              <a:rPr lang="en-US" sz="1600" dirty="0" smtClean="0"/>
              <a:t>, </a:t>
            </a:r>
            <a:r>
              <a:rPr lang="en-GB" sz="1600" dirty="0" smtClean="0"/>
              <a:t>booster resistors</a:t>
            </a:r>
            <a:r>
              <a:rPr lang="en-US" sz="1600" dirty="0" smtClean="0"/>
              <a:t>, </a:t>
            </a:r>
            <a:r>
              <a:rPr lang="en-GB" sz="1600" dirty="0" smtClean="0"/>
              <a:t>wiring part kits for electromechanical steering boosters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r>
              <a:rPr lang="en-US" sz="1600" b="1" dirty="0" smtClean="0">
                <a:solidFill>
                  <a:srgbClr val="0070C0"/>
                </a:solidFill>
              </a:rPr>
              <a:t>- </a:t>
            </a:r>
            <a:r>
              <a:rPr lang="en-GB" sz="1600" b="1" dirty="0" smtClean="0">
                <a:solidFill>
                  <a:srgbClr val="0070C0"/>
                </a:solidFill>
              </a:rPr>
              <a:t>automated storage rooms for hand luggage</a:t>
            </a:r>
            <a:r>
              <a:rPr lang="en-US" sz="1600" dirty="0" smtClean="0"/>
              <a:t>, </a:t>
            </a:r>
            <a:r>
              <a:rPr lang="en-GB" sz="1600" dirty="0" smtClean="0"/>
              <a:t>to be used for services of temporary storage of personal effects and luggage at train stations</a:t>
            </a:r>
            <a:r>
              <a:rPr lang="en-US" sz="1600" dirty="0" smtClean="0"/>
              <a:t>, </a:t>
            </a:r>
            <a:r>
              <a:rPr lang="en-GB" sz="1600" dirty="0" smtClean="0"/>
              <a:t>airports</a:t>
            </a:r>
            <a:r>
              <a:rPr lang="en-US" sz="1600" dirty="0" smtClean="0"/>
              <a:t>, </a:t>
            </a:r>
            <a:r>
              <a:rPr lang="en-GB" sz="1600" dirty="0" smtClean="0"/>
              <a:t>sports facilities</a:t>
            </a:r>
            <a:r>
              <a:rPr lang="en-US" sz="1600" dirty="0" smtClean="0"/>
              <a:t>, </a:t>
            </a:r>
            <a:r>
              <a:rPr lang="en-GB" sz="1600" dirty="0" smtClean="0"/>
              <a:t>etc</a:t>
            </a:r>
            <a:r>
              <a:rPr lang="en-US" sz="1600" dirty="0" smtClean="0"/>
              <a:t>.;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en-GB" sz="1600" b="1" dirty="0" smtClean="0">
                <a:solidFill>
                  <a:srgbClr val="0070C0"/>
                </a:solidFill>
              </a:rPr>
              <a:t>lawn</a:t>
            </a:r>
            <a:r>
              <a:rPr lang="en-US" sz="1600" b="1" dirty="0" smtClean="0">
                <a:solidFill>
                  <a:srgbClr val="0070C0"/>
                </a:solidFill>
              </a:rPr>
              <a:t>-</a:t>
            </a:r>
            <a:r>
              <a:rPr lang="en-GB" sz="1600" b="1" dirty="0" smtClean="0">
                <a:solidFill>
                  <a:srgbClr val="0070C0"/>
                </a:solidFill>
              </a:rPr>
              <a:t>and</a:t>
            </a:r>
            <a:r>
              <a:rPr lang="en-US" sz="1600" b="1" dirty="0" smtClean="0">
                <a:solidFill>
                  <a:srgbClr val="0070C0"/>
                </a:solidFill>
              </a:rPr>
              <a:t>-</a:t>
            </a:r>
            <a:r>
              <a:rPr lang="en-GB" sz="1600" b="1" dirty="0" smtClean="0">
                <a:solidFill>
                  <a:srgbClr val="0070C0"/>
                </a:solidFill>
              </a:rPr>
              <a:t>garden machinery </a:t>
            </a:r>
            <a:r>
              <a:rPr lang="en-GB" sz="1600" dirty="0" smtClean="0"/>
              <a:t>for land ploughing and cultivation </a:t>
            </a:r>
            <a:r>
              <a:rPr lang="en-US" sz="1600" dirty="0" smtClean="0"/>
              <a:t>– </a:t>
            </a:r>
            <a:r>
              <a:rPr lang="en-GB" sz="1600" dirty="0" smtClean="0"/>
              <a:t>electrical cultivators “</a:t>
            </a:r>
            <a:r>
              <a:rPr lang="en-GB" sz="1600" dirty="0" err="1" smtClean="0"/>
              <a:t>Nadezhda</a:t>
            </a:r>
            <a:r>
              <a:rPr lang="en-US" sz="1600" dirty="0" smtClean="0"/>
              <a:t>”, </a:t>
            </a:r>
            <a:r>
              <a:rPr lang="en-GB" sz="1600" dirty="0" smtClean="0"/>
              <a:t>motorized cultivators “</a:t>
            </a:r>
            <a:r>
              <a:rPr lang="en-GB" sz="1600" dirty="0" err="1" smtClean="0"/>
              <a:t>Rusich</a:t>
            </a:r>
            <a:r>
              <a:rPr lang="en-GB" sz="1600" dirty="0" smtClean="0"/>
              <a:t>”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algn="just">
              <a:buFontTx/>
              <a:buChar char="-"/>
            </a:pPr>
            <a:endParaRPr lang="ru-RU" sz="1600" dirty="0" smtClean="0"/>
          </a:p>
        </p:txBody>
      </p:sp>
      <p:pic>
        <p:nvPicPr>
          <p:cNvPr id="11" name="Рисунок 15" descr="КАСБИ-02Пласт.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933056"/>
            <a:ext cx="127765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t2.gstatic.com/images?q=tbn:ANd9GcSh5muPKQcPigc9m2uvOCf2JcIZfJwCyi2EvQuT-1gfyvu0ysfaA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861048"/>
            <a:ext cx="1224136" cy="54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мотокультиватор-дачник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25" r="18356"/>
          <a:stretch>
            <a:fillRect/>
          </a:stretch>
        </p:blipFill>
        <p:spPr bwMode="auto">
          <a:xfrm>
            <a:off x="6372200" y="4509120"/>
            <a:ext cx="1487570" cy="187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РХХ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2400" y="5661248"/>
            <a:ext cx="707304" cy="576064"/>
          </a:xfrm>
          <a:prstGeom prst="rect">
            <a:avLst/>
          </a:prstGeom>
        </p:spPr>
      </p:pic>
      <p:pic>
        <p:nvPicPr>
          <p:cNvPr id="15" name="Рисунок 14" descr="IMG_0072 копия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1420" y="1484784"/>
            <a:ext cx="178258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3022600" y="404664"/>
            <a:ext cx="612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Infrastructure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1640" y="1340768"/>
            <a:ext cx="518457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2438" algn="just"/>
            <a:r>
              <a:rPr lang="en-GB" sz="1400" dirty="0" smtClean="0"/>
              <a:t>For purpose of establishing a joint venture or transferring in long-term lease, JSC Kaluga Teletypes  Manufacturing Plant (JSC KZTA) offers administrative and production premises with the floor area up to </a:t>
            </a:r>
            <a:r>
              <a:rPr lang="en-GB" sz="1400" b="1" dirty="0" smtClean="0"/>
              <a:t>2,500 sq. m.</a:t>
            </a:r>
            <a:r>
              <a:rPr lang="en-GB" sz="1400" dirty="0" smtClean="0"/>
              <a:t>, and a land plot with the area of </a:t>
            </a:r>
            <a:r>
              <a:rPr lang="en-GB" sz="1400" b="1" dirty="0" smtClean="0"/>
              <a:t>3.125 ha</a:t>
            </a:r>
            <a:r>
              <a:rPr lang="en-GB" sz="1400" dirty="0" smtClean="0"/>
              <a:t>, with structures for production, warehouse and administrative premises, with possibility of a new development, which are located in the company's territory at: Kaluga, </a:t>
            </a:r>
            <a:r>
              <a:rPr lang="en-GB" sz="1400" dirty="0" err="1" smtClean="0"/>
              <a:t>Ul</a:t>
            </a:r>
            <a:r>
              <a:rPr lang="en-GB" sz="1400" dirty="0" smtClean="0"/>
              <a:t>. </a:t>
            </a:r>
            <a:r>
              <a:rPr lang="en-GB" sz="1400" dirty="0" err="1" smtClean="0"/>
              <a:t>Saltykova-Schedrina</a:t>
            </a:r>
            <a:r>
              <a:rPr lang="en-GB" sz="1400" dirty="0" smtClean="0"/>
              <a:t>, 141.</a:t>
            </a:r>
          </a:p>
          <a:p>
            <a:pPr algn="just"/>
            <a:endParaRPr lang="ru-RU" sz="1400" dirty="0" smtClean="0"/>
          </a:p>
          <a:p>
            <a:pPr lvl="0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400" dirty="0" smtClean="0"/>
              <a:t>Close location to science and technology parks </a:t>
            </a:r>
            <a:r>
              <a:rPr lang="en-GB" sz="1400" dirty="0" err="1" smtClean="0"/>
              <a:t>Grabtsevo</a:t>
            </a:r>
            <a:r>
              <a:rPr lang="en-GB" sz="1400" dirty="0" smtClean="0"/>
              <a:t> and </a:t>
            </a:r>
            <a:r>
              <a:rPr lang="en-GB" sz="1400" dirty="0" err="1" smtClean="0"/>
              <a:t>Vorsino</a:t>
            </a:r>
            <a:r>
              <a:rPr lang="en-US" sz="1400" dirty="0" smtClean="0"/>
              <a:t>, </a:t>
            </a:r>
            <a:r>
              <a:rPr lang="en-GB" sz="1400" dirty="0" smtClean="0"/>
              <a:t>and the Volvo Plant</a:t>
            </a:r>
            <a:r>
              <a:rPr lang="en-US" sz="1400" dirty="0" smtClean="0"/>
              <a:t>.</a:t>
            </a:r>
          </a:p>
          <a:p>
            <a:pPr lvl="0" algn="just">
              <a:buClr>
                <a:srgbClr val="002060"/>
              </a:buClr>
            </a:pPr>
            <a:endParaRPr lang="ru-RU" sz="1000" dirty="0" smtClean="0"/>
          </a:p>
          <a:p>
            <a:pPr lvl="0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400" dirty="0" smtClean="0"/>
              <a:t>Available service and utility lines.</a:t>
            </a:r>
          </a:p>
          <a:p>
            <a:pPr lvl="0" algn="just">
              <a:buClr>
                <a:srgbClr val="002060"/>
              </a:buClr>
            </a:pPr>
            <a:endParaRPr lang="ru-RU" sz="1000" dirty="0" smtClean="0"/>
          </a:p>
          <a:p>
            <a:pPr lvl="0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400" dirty="0" smtClean="0"/>
              <a:t>Convenient access for motor vehicles as distance to the Kaluga Belt Highway is 500 meters.</a:t>
            </a:r>
          </a:p>
          <a:p>
            <a:pPr lvl="0" algn="just">
              <a:buClr>
                <a:srgbClr val="002060"/>
              </a:buClr>
            </a:pPr>
            <a:endParaRPr lang="ru-RU" sz="1000" dirty="0" smtClean="0"/>
          </a:p>
          <a:p>
            <a:pPr lvl="0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400" dirty="0" smtClean="0"/>
              <a:t>Opportunity to use railway transport – there are railway tracks available that require repairs.</a:t>
            </a:r>
          </a:p>
          <a:p>
            <a:pPr lvl="0" algn="just">
              <a:buClr>
                <a:srgbClr val="002060"/>
              </a:buClr>
            </a:pPr>
            <a:endParaRPr lang="ru-RU" sz="1000" dirty="0" smtClean="0"/>
          </a:p>
          <a:p>
            <a:pPr lvl="0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400" dirty="0" smtClean="0"/>
              <a:t>The unloading ground with a handling machine.</a:t>
            </a:r>
          </a:p>
          <a:p>
            <a:pPr lvl="0" algn="just">
              <a:buClr>
                <a:srgbClr val="002060"/>
              </a:buClr>
            </a:pPr>
            <a:endParaRPr lang="ru-RU" sz="1000" dirty="0" smtClean="0"/>
          </a:p>
          <a:p>
            <a:pPr lvl="0"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en-GB" sz="1400" dirty="0" smtClean="0"/>
              <a:t>24-hour security.</a:t>
            </a:r>
            <a:endParaRPr lang="ru-RU" sz="1400" dirty="0" smtClean="0"/>
          </a:p>
        </p:txBody>
      </p:sp>
      <p:pic>
        <p:nvPicPr>
          <p:cNvPr id="5" name="Рисунок 4" descr="Фото №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340768"/>
            <a:ext cx="2222016" cy="166651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Фото №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086962"/>
            <a:ext cx="2198014" cy="164851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Фото №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815154"/>
            <a:ext cx="2198013" cy="164851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75656" y="1412776"/>
            <a:ext cx="727280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dirty="0" smtClean="0"/>
              <a:t>Potential partners can be offered the following </a:t>
            </a:r>
            <a:r>
              <a:rPr lang="en-GB" sz="1400" b="1" dirty="0" smtClean="0"/>
              <a:t>free capacities</a:t>
            </a:r>
            <a:r>
              <a:rPr lang="en-US" sz="1400" dirty="0" smtClean="0"/>
              <a:t>: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 </a:t>
            </a:r>
            <a:r>
              <a:rPr lang="en-GB" sz="1400" b="1" dirty="0" smtClean="0"/>
              <a:t>Electric power </a:t>
            </a:r>
            <a:r>
              <a:rPr lang="en-GB" sz="1400" dirty="0" smtClean="0"/>
              <a:t>up to</a:t>
            </a:r>
            <a:r>
              <a:rPr lang="en-US" sz="1400" dirty="0" smtClean="0"/>
              <a:t> 2,000 </a:t>
            </a:r>
            <a:r>
              <a:rPr lang="en-GB" sz="1400" dirty="0" smtClean="0"/>
              <a:t>kW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 </a:t>
            </a:r>
            <a:r>
              <a:rPr lang="en-GB" sz="1400" b="1" dirty="0" smtClean="0"/>
              <a:t>Water </a:t>
            </a:r>
            <a:r>
              <a:rPr lang="en-GB" sz="1400" b="1" dirty="0" err="1" smtClean="0"/>
              <a:t>suppl</a:t>
            </a:r>
            <a:r>
              <a:rPr lang="en-US" sz="1400" b="1" dirty="0" smtClean="0"/>
              <a:t>y</a:t>
            </a:r>
            <a:r>
              <a:rPr lang="en-GB" sz="1400" dirty="0" smtClean="0"/>
              <a:t> up to 100 thousand m</a:t>
            </a:r>
            <a:r>
              <a:rPr lang="en-GB" sz="1400" baseline="30000" dirty="0" smtClean="0"/>
              <a:t>3</a:t>
            </a:r>
            <a:r>
              <a:rPr lang="en-GB" sz="1400" dirty="0" smtClean="0"/>
              <a:t>/year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 </a:t>
            </a:r>
            <a:r>
              <a:rPr lang="en-GB" sz="1400" b="1" dirty="0" smtClean="0"/>
              <a:t>Heat</a:t>
            </a:r>
            <a:r>
              <a:rPr lang="en-GB" sz="1400" dirty="0" smtClean="0"/>
              <a:t> in a form of hot water with parameters of 150 </a:t>
            </a:r>
            <a:r>
              <a:rPr lang="en-GB" sz="1400" baseline="30000" dirty="0" smtClean="0"/>
              <a:t>0</a:t>
            </a:r>
            <a:r>
              <a:rPr lang="en-GB" sz="1400" dirty="0" smtClean="0"/>
              <a:t>С – 70 </a:t>
            </a:r>
            <a:r>
              <a:rPr lang="en-GB" sz="1400" baseline="30000" dirty="0" smtClean="0"/>
              <a:t>0</a:t>
            </a:r>
            <a:r>
              <a:rPr lang="en-GB" sz="1400" dirty="0" smtClean="0"/>
              <a:t>С with reduction 120 </a:t>
            </a:r>
            <a:r>
              <a:rPr lang="en-GB" sz="1400" baseline="30000" dirty="0" smtClean="0"/>
              <a:t>0</a:t>
            </a:r>
            <a:r>
              <a:rPr lang="en-GB" sz="1400" dirty="0" smtClean="0"/>
              <a:t>С –                       10 </a:t>
            </a:r>
            <a:r>
              <a:rPr lang="en-GB" sz="1400" dirty="0" err="1" smtClean="0"/>
              <a:t>Gcal</a:t>
            </a:r>
            <a:r>
              <a:rPr lang="en-GB" sz="1400" dirty="0" smtClean="0"/>
              <a:t>/hour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 </a:t>
            </a:r>
            <a:r>
              <a:rPr lang="en-GB" sz="1400" b="1" dirty="0" smtClean="0"/>
              <a:t>Gas supplies </a:t>
            </a:r>
            <a:r>
              <a:rPr lang="en-GB" sz="1400" dirty="0" smtClean="0"/>
              <a:t>(natural gas under pressure of 0.2-2.5 kg/cm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) – up to 2,000 nm</a:t>
            </a:r>
            <a:r>
              <a:rPr lang="en-GB" sz="1400" baseline="30000" dirty="0" smtClean="0"/>
              <a:t>3</a:t>
            </a:r>
            <a:r>
              <a:rPr lang="en-GB" sz="1400" dirty="0" smtClean="0"/>
              <a:t>/hour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 </a:t>
            </a:r>
            <a:r>
              <a:rPr lang="en-GB" sz="1400" b="1" dirty="0" smtClean="0"/>
              <a:t>Process steam </a:t>
            </a:r>
            <a:r>
              <a:rPr lang="en-GB" sz="1400" dirty="0" smtClean="0"/>
              <a:t>at temperature of 230 </a:t>
            </a:r>
            <a:r>
              <a:rPr lang="en-GB" sz="1400" baseline="30000" dirty="0" smtClean="0"/>
              <a:t>0</a:t>
            </a:r>
            <a:r>
              <a:rPr lang="en-GB" sz="1400" dirty="0" smtClean="0"/>
              <a:t>С and pressure of 3.0 – 10.0 kg/cm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– 8.0 tons/hour during summer and 15.0 tons/hour during winter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en-GB" sz="1400" dirty="0" smtClean="0"/>
              <a:t> </a:t>
            </a:r>
            <a:r>
              <a:rPr lang="en-GB" sz="1400" b="1" dirty="0" smtClean="0"/>
              <a:t>Treated</a:t>
            </a:r>
            <a:r>
              <a:rPr lang="en-GB" sz="1400" dirty="0" smtClean="0"/>
              <a:t> compressed air under pressure of 5.0 kg/cm</a:t>
            </a:r>
            <a:r>
              <a:rPr lang="en-GB" sz="1400" baseline="30000" dirty="0" smtClean="0"/>
              <a:t>2</a:t>
            </a:r>
            <a:r>
              <a:rPr lang="en-GB" sz="1400" dirty="0" smtClean="0"/>
              <a:t> - up to 10.0 m</a:t>
            </a:r>
            <a:r>
              <a:rPr lang="en-GB" sz="1400" baseline="30000" dirty="0" smtClean="0"/>
              <a:t>3</a:t>
            </a:r>
            <a:r>
              <a:rPr lang="en-GB" sz="1400" dirty="0" smtClean="0"/>
              <a:t>/min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en-US" sz="1400" dirty="0" smtClean="0"/>
              <a:t> </a:t>
            </a:r>
            <a:r>
              <a:rPr lang="en-GB" sz="1400" b="1" dirty="0" smtClean="0"/>
              <a:t>Water discharge</a:t>
            </a:r>
            <a:r>
              <a:rPr lang="en-US" sz="1400" dirty="0" smtClean="0"/>
              <a:t>:    </a:t>
            </a:r>
            <a:r>
              <a:rPr lang="en-GB" sz="1400" dirty="0" smtClean="0"/>
              <a:t>sewerage – up to 100 thousand m</a:t>
            </a:r>
            <a:r>
              <a:rPr lang="en-GB" sz="1400" baseline="30000" dirty="0" smtClean="0"/>
              <a:t>3</a:t>
            </a:r>
            <a:r>
              <a:rPr lang="en-GB" sz="1400" dirty="0" smtClean="0"/>
              <a:t>/year</a:t>
            </a:r>
            <a:endParaRPr lang="ru-RU" sz="1400" dirty="0" smtClean="0"/>
          </a:p>
          <a:p>
            <a:r>
              <a:rPr lang="en-GB" sz="1400" dirty="0" smtClean="0"/>
              <a:t>                                        storm-water sewerage – up to 120 thousand m</a:t>
            </a:r>
            <a:r>
              <a:rPr lang="en-GB" sz="1400" baseline="30000" dirty="0" smtClean="0"/>
              <a:t>3</a:t>
            </a:r>
            <a:r>
              <a:rPr lang="en-GB" sz="1400" dirty="0" smtClean="0"/>
              <a:t>/year</a:t>
            </a:r>
            <a:endParaRPr lang="ru-RU" sz="1400" dirty="0" smtClean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022600" y="404664"/>
            <a:ext cx="6121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Free capacities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Picture 5" descr="http://im2-tub-ru.yandex.net/i?id=148387984-1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5733256"/>
            <a:ext cx="813017" cy="791900"/>
          </a:xfrm>
          <a:prstGeom prst="rect">
            <a:avLst/>
          </a:prstGeom>
          <a:noFill/>
        </p:spPr>
      </p:pic>
      <p:pic>
        <p:nvPicPr>
          <p:cNvPr id="6" name="Picture 7" descr="http://im0-tub-ru.yandex.net/i?id=280343057-36-72&amp;n=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92" t="7436" r="15385" b="3333"/>
          <a:stretch>
            <a:fillRect/>
          </a:stretch>
        </p:blipFill>
        <p:spPr bwMode="auto">
          <a:xfrm>
            <a:off x="7524328" y="5085184"/>
            <a:ext cx="720080" cy="864096"/>
          </a:xfrm>
          <a:prstGeom prst="rect">
            <a:avLst/>
          </a:prstGeom>
          <a:noFill/>
        </p:spPr>
      </p:pic>
      <p:pic>
        <p:nvPicPr>
          <p:cNvPr id="7" name="Picture 9" descr="http://im2-tub-ru.yandex.net/i?id=21344562-07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00361" y="4797152"/>
            <a:ext cx="943639" cy="852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тип КЗ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76672"/>
            <a:ext cx="464468" cy="569008"/>
          </a:xfrm>
          <a:prstGeom prst="rect">
            <a:avLst/>
          </a:prstGeom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403648" y="846584"/>
            <a:ext cx="381637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/>
              <a:t>     </a:t>
            </a:r>
            <a:endParaRPr lang="ru-RU" sz="1700" dirty="0"/>
          </a:p>
          <a:p>
            <a:pPr algn="ctr"/>
            <a:endParaRPr lang="ru-RU" sz="1700" dirty="0" smtClean="0"/>
          </a:p>
          <a:p>
            <a:pPr algn="ctr"/>
            <a:endParaRPr lang="ru-RU" sz="1700" dirty="0" smtClean="0"/>
          </a:p>
          <a:p>
            <a:pPr algn="ctr"/>
            <a:endParaRPr lang="ru-RU" sz="1700" dirty="0" smtClean="0"/>
          </a:p>
          <a:p>
            <a:pPr algn="ctr"/>
            <a:endParaRPr lang="ru-RU" sz="1700" dirty="0" smtClean="0"/>
          </a:p>
          <a:p>
            <a:pPr indent="271463" algn="just"/>
            <a:r>
              <a:rPr lang="en-GB" sz="1400" dirty="0" smtClean="0"/>
              <a:t>JSC</a:t>
            </a:r>
            <a:r>
              <a:rPr lang="en-US" sz="1400" dirty="0" smtClean="0"/>
              <a:t> </a:t>
            </a:r>
            <a:r>
              <a:rPr lang="en-US" sz="1400" dirty="0" smtClean="0"/>
              <a:t>“Kaluga teletypes manufacturing plant”</a:t>
            </a:r>
            <a:r>
              <a:rPr lang="en-US" sz="1400" dirty="0" smtClean="0"/>
              <a:t> </a:t>
            </a:r>
            <a:r>
              <a:rPr lang="en-US" sz="1400" dirty="0" smtClean="0"/>
              <a:t>is ready to consider any </a:t>
            </a:r>
            <a:r>
              <a:rPr lang="en-US" sz="1400" dirty="0" smtClean="0"/>
              <a:t>offers </a:t>
            </a:r>
            <a:r>
              <a:rPr lang="en-US" sz="1400" dirty="0" smtClean="0"/>
              <a:t>of cooperation. </a:t>
            </a:r>
            <a:endParaRPr lang="ru-RU" sz="1400" dirty="0" smtClean="0"/>
          </a:p>
          <a:p>
            <a:pPr indent="271463" algn="just"/>
            <a:endParaRPr lang="ru-RU" sz="1400" dirty="0" smtClean="0"/>
          </a:p>
          <a:p>
            <a:pPr indent="271463" algn="just"/>
            <a:endParaRPr lang="ru-RU" sz="1400" dirty="0" smtClean="0"/>
          </a:p>
          <a:p>
            <a:pPr indent="355600" algn="just"/>
            <a:r>
              <a:rPr lang="en-GB" sz="1400" dirty="0" smtClean="0"/>
              <a:t>Depending on a scale of a project, and if interested in long-term cooperation, areas offered may be increased</a:t>
            </a:r>
            <a:r>
              <a:rPr lang="en-GB" sz="1400" dirty="0" smtClean="0"/>
              <a:t>.</a:t>
            </a:r>
          </a:p>
          <a:p>
            <a:pPr indent="355600" algn="just"/>
            <a:endParaRPr lang="en-US" sz="1400" dirty="0" smtClean="0"/>
          </a:p>
          <a:p>
            <a:pPr indent="355600" algn="just"/>
            <a:endParaRPr lang="ru-RU" sz="1400" dirty="0" smtClean="0"/>
          </a:p>
          <a:p>
            <a:pPr indent="355600" algn="just"/>
            <a:r>
              <a:rPr lang="en-GB" sz="1400" dirty="0" smtClean="0"/>
              <a:t>Expectation from partners is industrial cooperation with the existing production.</a:t>
            </a:r>
            <a:endParaRPr lang="ru-RU" sz="1400" dirty="0" smtClean="0"/>
          </a:p>
          <a:p>
            <a:pPr algn="ctr"/>
            <a:endParaRPr lang="ru-RU" sz="2000" dirty="0" smtClean="0">
              <a:latin typeface="Arial Narrow" pitchFamily="34" charset="0"/>
            </a:endParaRPr>
          </a:p>
          <a:p>
            <a:pPr algn="ctr"/>
            <a:endParaRPr lang="ru-RU" sz="2000" dirty="0">
              <a:latin typeface="Arial Narrow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900113" y="5413375"/>
            <a:ext cx="47513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ru-RU" sz="1200" b="1" dirty="0">
                <a:solidFill>
                  <a:schemeClr val="tx2"/>
                </a:solidFill>
                <a:latin typeface="Arial Narrow" pitchFamily="34" charset="0"/>
              </a:rPr>
              <a:t>248002,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Russian Federation</a:t>
            </a:r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Kaluga</a:t>
            </a:r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S.-Schedrina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str</a:t>
            </a:r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., </a:t>
            </a:r>
            <a:r>
              <a:rPr lang="ru-RU" sz="1200" b="1" dirty="0">
                <a:solidFill>
                  <a:schemeClr val="tx2"/>
                </a:solidFill>
                <a:latin typeface="Arial Narrow" pitchFamily="34" charset="0"/>
              </a:rPr>
              <a:t>141</a:t>
            </a:r>
          </a:p>
          <a:p>
            <a:pPr algn="ctr">
              <a:spcBef>
                <a:spcPct val="15000"/>
              </a:spcBef>
            </a:pP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Tel</a:t>
            </a:r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. </a:t>
            </a:r>
            <a:r>
              <a:rPr lang="ru-RU" sz="1200" b="1" dirty="0">
                <a:solidFill>
                  <a:schemeClr val="tx2"/>
                </a:solidFill>
                <a:latin typeface="Arial Narrow" pitchFamily="34" charset="0"/>
              </a:rPr>
              <a:t>+7 (4842) 73-29-72, 73-25-84 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Fax</a:t>
            </a:r>
            <a:r>
              <a:rPr lang="ru-RU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ru-RU" sz="1200" b="1" dirty="0">
                <a:solidFill>
                  <a:schemeClr val="tx2"/>
                </a:solidFill>
                <a:latin typeface="Arial Narrow" pitchFamily="34" charset="0"/>
              </a:rPr>
              <a:t>+7 (4842) 73-17-13</a:t>
            </a:r>
          </a:p>
          <a:p>
            <a:pPr algn="ctr">
              <a:spcBef>
                <a:spcPct val="15000"/>
              </a:spcBef>
            </a:pP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E-mail:  </a:t>
            </a: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  <a:hlinkClick r:id="rId4"/>
              </a:rPr>
              <a:t>marketing@kzta.ru</a:t>
            </a: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                 </a:t>
            </a: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  <a:hlinkClick r:id="rId5"/>
              </a:rPr>
              <a:t>www.kzta.ru</a:t>
            </a: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ru-RU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" name="Picture 17" descr="Рисунок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772816"/>
            <a:ext cx="3322638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115616" y="188640"/>
            <a:ext cx="770413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"/>
              </a:spcBef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JOINT STOCK COMPANY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lnSpc>
                <a:spcPct val="95000"/>
              </a:lnSpc>
              <a:spcBef>
                <a:spcPct val="5000"/>
              </a:spcBef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KALUGA TELETYPES MANUFACTURING PLANT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1112</Words>
  <Application>Microsoft Office PowerPoint</Application>
  <PresentationFormat>Экран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Бутримова</dc:creator>
  <cp:lastModifiedBy>Бутримова</cp:lastModifiedBy>
  <cp:revision>222</cp:revision>
  <dcterms:created xsi:type="dcterms:W3CDTF">2012-04-17T13:55:11Z</dcterms:created>
  <dcterms:modified xsi:type="dcterms:W3CDTF">2012-10-25T12:22:43Z</dcterms:modified>
</cp:coreProperties>
</file>